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9" r:id="rId4"/>
  </p:sldMasterIdLst>
  <p:notesMasterIdLst>
    <p:notesMasterId r:id="rId21"/>
  </p:notesMasterIdLst>
  <p:sldIdLst>
    <p:sldId id="301" r:id="rId5"/>
    <p:sldId id="338" r:id="rId6"/>
    <p:sldId id="346" r:id="rId7"/>
    <p:sldId id="357" r:id="rId8"/>
    <p:sldId id="358" r:id="rId9"/>
    <p:sldId id="349" r:id="rId10"/>
    <p:sldId id="350" r:id="rId11"/>
    <p:sldId id="348" r:id="rId12"/>
    <p:sldId id="352" r:id="rId13"/>
    <p:sldId id="353" r:id="rId14"/>
    <p:sldId id="354" r:id="rId15"/>
    <p:sldId id="334" r:id="rId16"/>
    <p:sldId id="341" r:id="rId17"/>
    <p:sldId id="342" r:id="rId18"/>
    <p:sldId id="343" r:id="rId19"/>
    <p:sldId id="315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range" id="{3DF31241-BB9C-3C4D-9D28-95F31B2A680B}">
          <p14:sldIdLst>
            <p14:sldId id="301"/>
            <p14:sldId id="338"/>
            <p14:sldId id="346"/>
            <p14:sldId id="357"/>
            <p14:sldId id="358"/>
            <p14:sldId id="349"/>
            <p14:sldId id="350"/>
            <p14:sldId id="348"/>
            <p14:sldId id="352"/>
            <p14:sldId id="353"/>
            <p14:sldId id="354"/>
            <p14:sldId id="334"/>
            <p14:sldId id="341"/>
            <p14:sldId id="342"/>
            <p14:sldId id="343"/>
            <p14:sldId id="31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644">
          <p15:clr>
            <a:srgbClr val="A4A3A4"/>
          </p15:clr>
        </p15:guide>
        <p15:guide id="2" orient="horz" pos="2898">
          <p15:clr>
            <a:srgbClr val="A4A3A4"/>
          </p15:clr>
        </p15:guide>
        <p15:guide id="3" orient="horz" pos="2412">
          <p15:clr>
            <a:srgbClr val="A4A3A4"/>
          </p15:clr>
        </p15:guide>
        <p15:guide id="4" orient="horz" pos="3196">
          <p15:clr>
            <a:srgbClr val="A4A3A4"/>
          </p15:clr>
        </p15:guide>
        <p15:guide id="5" orient="horz" pos="1350">
          <p15:clr>
            <a:srgbClr val="A4A3A4"/>
          </p15:clr>
        </p15:guide>
        <p15:guide id="6" orient="horz" pos="1378">
          <p15:clr>
            <a:srgbClr val="A4A3A4"/>
          </p15:clr>
        </p15:guide>
        <p15:guide id="7" orient="horz" pos="2078">
          <p15:clr>
            <a:srgbClr val="A4A3A4"/>
          </p15:clr>
        </p15:guide>
        <p15:guide id="8" orient="horz" pos="125">
          <p15:clr>
            <a:srgbClr val="A4A3A4"/>
          </p15:clr>
        </p15:guide>
        <p15:guide id="9" orient="horz" pos="2106">
          <p15:clr>
            <a:srgbClr val="A4A3A4"/>
          </p15:clr>
        </p15:guide>
        <p15:guide id="10" orient="horz" pos="2859">
          <p15:clr>
            <a:srgbClr val="A4A3A4"/>
          </p15:clr>
        </p15:guide>
        <p15:guide id="11" pos="960">
          <p15:clr>
            <a:srgbClr val="A4A3A4"/>
          </p15:clr>
        </p15:guide>
        <p15:guide id="12" pos="1755">
          <p15:clr>
            <a:srgbClr val="A4A3A4"/>
          </p15:clr>
        </p15:guide>
        <p15:guide id="13" pos="2883">
          <p15:clr>
            <a:srgbClr val="A4A3A4"/>
          </p15:clr>
        </p15:guide>
        <p15:guide id="14" pos="2519">
          <p15:clr>
            <a:srgbClr val="A4A3A4"/>
          </p15:clr>
        </p15:guide>
        <p15:guide id="15" pos="4790">
          <p15:clr>
            <a:srgbClr val="A4A3A4"/>
          </p15:clr>
        </p15:guide>
        <p15:guide id="16" pos="2487">
          <p15:clr>
            <a:srgbClr val="A4A3A4"/>
          </p15:clr>
        </p15:guide>
        <p15:guide id="17" pos="1722">
          <p15:clr>
            <a:srgbClr val="A4A3A4"/>
          </p15:clr>
        </p15:guide>
        <p15:guide id="18" pos="987">
          <p15:clr>
            <a:srgbClr val="A4A3A4"/>
          </p15:clr>
        </p15:guide>
        <p15:guide id="19" pos="4818">
          <p15:clr>
            <a:srgbClr val="A4A3A4"/>
          </p15:clr>
        </p15:guide>
        <p15:guide id="20" pos="3257">
          <p15:clr>
            <a:srgbClr val="A4A3A4"/>
          </p15:clr>
        </p15:guide>
        <p15:guide id="21">
          <p15:clr>
            <a:srgbClr val="A4A3A4"/>
          </p15:clr>
        </p15:guide>
        <p15:guide id="22" pos="3285">
          <p15:clr>
            <a:srgbClr val="A4A3A4"/>
          </p15:clr>
        </p15:guide>
        <p15:guide id="23" pos="4022">
          <p15:clr>
            <a:srgbClr val="A4A3A4"/>
          </p15:clr>
        </p15:guide>
        <p15:guide id="24" pos="4053">
          <p15:clr>
            <a:srgbClr val="A4A3A4"/>
          </p15:clr>
        </p15:guide>
        <p15:guide id="25" pos="5544">
          <p15:clr>
            <a:srgbClr val="A4A3A4"/>
          </p15:clr>
        </p15:guide>
        <p15:guide id="26" pos="220">
          <p15:clr>
            <a:srgbClr val="A4A3A4"/>
          </p15:clr>
        </p15:guide>
        <p15:guide id="27" pos="348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talano, Alec" initials="" lastIdx="23" clrIdx="0"/>
  <p:cmAuthor id="1" name="Alec Catala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  <a:srgbClr val="0000FF"/>
    <a:srgbClr val="505153"/>
    <a:srgbClr val="595A5D"/>
    <a:srgbClr val="414042"/>
    <a:srgbClr val="DCDCDC"/>
    <a:srgbClr val="4F81BD"/>
    <a:srgbClr val="0C9B2E"/>
    <a:srgbClr val="FFFAD0"/>
    <a:srgbClr val="FFF8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04" autoAdjust="0"/>
    <p:restoredTop sz="94707" autoAdjust="0"/>
  </p:normalViewPr>
  <p:slideViewPr>
    <p:cSldViewPr snapToGrid="0" showGuides="1">
      <p:cViewPr>
        <p:scale>
          <a:sx n="110" d="100"/>
          <a:sy n="110" d="100"/>
        </p:scale>
        <p:origin x="2744" y="176"/>
      </p:cViewPr>
      <p:guideLst>
        <p:guide orient="horz" pos="644"/>
        <p:guide orient="horz" pos="2898"/>
        <p:guide orient="horz" pos="2412"/>
        <p:guide orient="horz" pos="3196"/>
        <p:guide orient="horz" pos="1350"/>
        <p:guide orient="horz" pos="1378"/>
        <p:guide orient="horz" pos="2078"/>
        <p:guide orient="horz" pos="125"/>
        <p:guide orient="horz" pos="2106"/>
        <p:guide orient="horz" pos="2859"/>
        <p:guide pos="960"/>
        <p:guide pos="1755"/>
        <p:guide pos="2883"/>
        <p:guide pos="2519"/>
        <p:guide pos="4790"/>
        <p:guide pos="2487"/>
        <p:guide pos="1722"/>
        <p:guide pos="987"/>
        <p:guide pos="4818"/>
        <p:guide pos="3257"/>
        <p:guide/>
        <p:guide pos="3285"/>
        <p:guide pos="4022"/>
        <p:guide pos="4053"/>
        <p:guide pos="5544"/>
        <p:guide pos="220"/>
        <p:guide pos="34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notesMaster" Target="notesMasters/notesMaster1.xml"/><Relationship Id="rId22" Type="http://schemas.openxmlformats.org/officeDocument/2006/relationships/commentAuthors" Target="commentAuthors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0B25AC41-3BEC-9247-8322-91B80C013F2D}" type="datetimeFigureOut">
              <a:rPr lang="en-US" smtClean="0"/>
              <a:pPr/>
              <a:t>10/20/17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69C3F2ED-74C5-7D4F-8560-0CC253E9A4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smtClean="0"/>
              <a:t>** Provides </a:t>
            </a:r>
            <a:r>
              <a:rPr lang="en-US" baseline="0" dirty="0" smtClean="0"/>
              <a:t>a series of loosely coupled and extensible components that can apply to a wide range of differing workloads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533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6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29390" y="1521500"/>
            <a:ext cx="7306748" cy="704539"/>
          </a:xfrm>
        </p:spPr>
        <p:txBody>
          <a:bodyPr lIns="0" tIns="0" rIns="0" bIns="0"/>
          <a:lstStyle>
            <a:lvl1pPr>
              <a:defRPr sz="6000" b="0" i="0" spc="300">
                <a:solidFill>
                  <a:schemeClr val="bg1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29390" y="2507149"/>
            <a:ext cx="7306748" cy="382250"/>
          </a:xfrm>
        </p:spPr>
        <p:txBody>
          <a:bodyPr lIns="0" tIns="0" rIns="0" bIns="0"/>
          <a:lstStyle>
            <a:lvl1pPr>
              <a:defRPr sz="2800" b="0" i="0" spc="30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953738"/>
            <a:ext cx="7306747" cy="209863"/>
          </a:xfrm>
        </p:spPr>
        <p:txBody>
          <a:bodyPr lIns="0" tIns="0" rIns="0" bIns="0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97251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6 Content Graphic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78133" y="2928327"/>
            <a:ext cx="2417999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3365658" y="2928327"/>
            <a:ext cx="2417342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6252526" y="2928327"/>
            <a:ext cx="2417342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8133" y="1319129"/>
            <a:ext cx="2417999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3365658" y="1319129"/>
            <a:ext cx="2417342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6252526" y="1319129"/>
            <a:ext cx="2417342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74922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3253181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6131439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Content Placeholder 6"/>
          <p:cNvSpPr>
            <a:spLocks noGrp="1"/>
          </p:cNvSpPr>
          <p:nvPr>
            <p:ph sz="quarter" idx="18" hasCustomPrompt="1"/>
          </p:nvPr>
        </p:nvSpPr>
        <p:spPr>
          <a:xfrm>
            <a:off x="374922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Content Placeholder 6"/>
          <p:cNvSpPr>
            <a:spLocks noGrp="1"/>
          </p:cNvSpPr>
          <p:nvPr>
            <p:ph sz="quarter" idx="19" hasCustomPrompt="1"/>
          </p:nvPr>
        </p:nvSpPr>
        <p:spPr>
          <a:xfrm>
            <a:off x="3253181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Content Placeholder 6"/>
          <p:cNvSpPr>
            <a:spLocks noGrp="1"/>
          </p:cNvSpPr>
          <p:nvPr>
            <p:ph sz="quarter" idx="20" hasCustomPrompt="1"/>
          </p:nvPr>
        </p:nvSpPr>
        <p:spPr>
          <a:xfrm>
            <a:off x="6131439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56615" y="978196"/>
            <a:ext cx="8449055" cy="3232560"/>
          </a:xfrm>
        </p:spPr>
        <p:txBody>
          <a:bodyPr/>
          <a:lstStyle>
            <a:lvl1pPr>
              <a:defRPr sz="900" b="0" i="0" spc="0" baseline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defRPr>
            </a:lvl1pPr>
            <a:lvl2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2pPr>
            <a:lvl3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3pPr>
            <a:lvl4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4pPr>
            <a:lvl5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5pPr>
          </a:lstStyle>
          <a:p>
            <a:pPr lvl="0"/>
            <a:r>
              <a:rPr lang="en-US" dirty="0" smtClean="0"/>
              <a:t>; Syntax Test file for 68k Assembly code</a:t>
            </a:r>
          </a:p>
          <a:p>
            <a:pPr lvl="0"/>
            <a:r>
              <a:rPr lang="en-US" dirty="0" smtClean="0"/>
              <a:t>; Some comments about this file</a:t>
            </a:r>
          </a:p>
          <a:p>
            <a:pPr lvl="0"/>
            <a:r>
              <a:rPr lang="en-US" dirty="0" smtClean="0"/>
              <a:t>.D0 00000000</a:t>
            </a:r>
          </a:p>
          <a:p>
            <a:pPr lvl="0"/>
            <a:r>
              <a:rPr lang="en-US" dirty="0" smtClean="0"/>
              <a:t>MS 2100 00000002</a:t>
            </a:r>
          </a:p>
          <a:p>
            <a:pPr lvl="0"/>
            <a:r>
              <a:rPr lang="en-US" dirty="0" smtClean="0"/>
              <a:t>MM 2000;DI</a:t>
            </a:r>
          </a:p>
          <a:p>
            <a:pPr lvl="0"/>
            <a:r>
              <a:rPr lang="en-US" dirty="0" smtClean="0"/>
              <a:t>LEA.L $002100,A1</a:t>
            </a:r>
          </a:p>
          <a:p>
            <a:pPr lvl="0"/>
            <a:r>
              <a:rPr lang="en-US" dirty="0" smtClean="0"/>
              <a:t>MOVE.L #2,-(A1)</a:t>
            </a:r>
          </a:p>
          <a:p>
            <a:pPr lvl="0"/>
            <a:r>
              <a:rPr lang="en-US" dirty="0" smtClean="0"/>
              <a:t>BSR $00002050</a:t>
            </a:r>
          </a:p>
          <a:p>
            <a:pPr lvl="0"/>
            <a:r>
              <a:rPr lang="en-US" dirty="0" smtClean="0"/>
              <a:t>MM 2050:DI</a:t>
            </a:r>
          </a:p>
          <a:p>
            <a:pPr lvl="0"/>
            <a:r>
              <a:rPr lang="en-US" dirty="0" smtClean="0"/>
              <a:t>MOVE.L (A1)+,D1</a:t>
            </a:r>
          </a:p>
          <a:p>
            <a:pPr lvl="0"/>
            <a:r>
              <a:rPr lang="en-US" dirty="0" smtClean="0"/>
              <a:t>MOVE.L (A1),D2</a:t>
            </a:r>
          </a:p>
          <a:p>
            <a:pPr lvl="0"/>
            <a:r>
              <a:rPr lang="en-US" dirty="0" smtClean="0"/>
              <a:t>ADD.L D1,D2</a:t>
            </a:r>
          </a:p>
          <a:p>
            <a:pPr lvl="0"/>
            <a:r>
              <a:rPr lang="en-US" dirty="0" smtClean="0"/>
              <a:t>MOVE.L D2,D0</a:t>
            </a:r>
          </a:p>
          <a:p>
            <a:pPr lvl="0"/>
            <a:r>
              <a:rPr lang="en-US" dirty="0" smtClean="0"/>
              <a:t>RTS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Placeholder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1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EF6E88-B4ED-B54A-A79D-04CCBE4B33D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D4485558-DD9F-8647-90CC-93B8FD1E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103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6902811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EF6E88-B4ED-B54A-A79D-04CCBE4B33D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D4485558-DD9F-8647-90CC-93B8FD1E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17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Invent Title Slid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29390" y="2507149"/>
            <a:ext cx="7306748" cy="382250"/>
          </a:xfrm>
        </p:spPr>
        <p:txBody>
          <a:bodyPr lIns="0" tIns="0" rIns="0" bIns="0"/>
          <a:lstStyle>
            <a:lvl1pPr>
              <a:defRPr sz="28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953738"/>
            <a:ext cx="7306747" cy="209863"/>
          </a:xfrm>
        </p:spPr>
        <p:txBody>
          <a:bodyPr lIns="0" tIns="0" rIns="0" bIns="0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97251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9390" y="1633258"/>
            <a:ext cx="3188181" cy="65720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3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29390" y="1988861"/>
            <a:ext cx="7306748" cy="429220"/>
          </a:xfrm>
        </p:spPr>
        <p:txBody>
          <a:bodyPr lIns="0" tIns="0" rIns="0" bIns="0"/>
          <a:lstStyle>
            <a:lvl1pPr>
              <a:defRPr sz="2800" b="0" i="0" spc="300">
                <a:solidFill>
                  <a:schemeClr val="bg1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555240"/>
            <a:ext cx="7306747" cy="1188720"/>
          </a:xfrm>
        </p:spPr>
        <p:txBody>
          <a:bodyPr lIns="0" tIns="0" rIns="0" bIns="0"/>
          <a:lstStyle>
            <a:lvl1pPr>
              <a:lnSpc>
                <a:spcPct val="150000"/>
              </a:lnSpc>
              <a:defRPr sz="900" b="0" i="0" spc="5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143987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52323" y="347868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endParaRPr lang="en-US" dirty="0"/>
          </a:p>
        </p:txBody>
      </p:sp>
      <p:sp>
        <p:nvSpPr>
          <p:cNvPr id="8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195"/>
            <a:ext cx="8449055" cy="3232297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407"/>
            <a:ext cx="4171299" cy="3227832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4592177" y="978407"/>
            <a:ext cx="4213493" cy="3232085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3" y="1351892"/>
            <a:ext cx="4171300" cy="285860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4592178" y="1351892"/>
            <a:ext cx="4213492" cy="285860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592177" y="978195"/>
            <a:ext cx="4213493" cy="373697"/>
          </a:xfrm>
        </p:spPr>
        <p:txBody>
          <a:bodyPr/>
          <a:lstStyle>
            <a:lvl1pPr>
              <a:defRPr sz="1800" b="0" i="0" spc="300">
                <a:latin typeface="Amazon Ember" charset="0"/>
                <a:ea typeface="Amazon Ember" charset="0"/>
                <a:cs typeface="Amazon Ember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356614" y="978195"/>
            <a:ext cx="4171299" cy="373697"/>
          </a:xfrm>
        </p:spPr>
        <p:txBody>
          <a:bodyPr/>
          <a:lstStyle>
            <a:lvl1pPr>
              <a:defRPr sz="1800" b="0" i="0" spc="300">
                <a:latin typeface="Amazon Ember" charset="0"/>
                <a:ea typeface="Amazon Ember" charset="0"/>
                <a:cs typeface="Amazon Ember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3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3195827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/>
          </p:nvPr>
        </p:nvSpPr>
        <p:spPr>
          <a:xfrm>
            <a:off x="6035039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4 Content Graphic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67903" y="3611348"/>
            <a:ext cx="1946319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2512605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4658660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6804716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63149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3" name="Picture Placeholder 5"/>
          <p:cNvSpPr>
            <a:spLocks noGrp="1" noChangeAspect="1"/>
          </p:cNvSpPr>
          <p:nvPr>
            <p:ph type="pic" sz="quarter" idx="15"/>
          </p:nvPr>
        </p:nvSpPr>
        <p:spPr>
          <a:xfrm>
            <a:off x="2614635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4" name="Picture Placeholder 5"/>
          <p:cNvSpPr>
            <a:spLocks noGrp="1" noChangeAspect="1"/>
          </p:cNvSpPr>
          <p:nvPr>
            <p:ph type="pic" sz="quarter" idx="16"/>
          </p:nvPr>
        </p:nvSpPr>
        <p:spPr>
          <a:xfrm>
            <a:off x="4766121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/>
          </a:p>
        </p:txBody>
      </p:sp>
      <p:sp>
        <p:nvSpPr>
          <p:cNvPr id="15" name="Picture Placeholder 5"/>
          <p:cNvSpPr>
            <a:spLocks noGrp="1" noChangeAspect="1"/>
          </p:cNvSpPr>
          <p:nvPr>
            <p:ph type="pic" sz="quarter" idx="17"/>
          </p:nvPr>
        </p:nvSpPr>
        <p:spPr>
          <a:xfrm>
            <a:off x="6917606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0592" y="152082"/>
            <a:ext cx="8205304" cy="857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592" y="1009332"/>
            <a:ext cx="8205304" cy="35539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847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8" r:id="rId2"/>
    <p:sldLayoutId id="2147483893" r:id="rId3"/>
    <p:sldLayoutId id="2147483971" r:id="rId4"/>
    <p:sldLayoutId id="2147483972" r:id="rId5"/>
    <p:sldLayoutId id="2147483973" r:id="rId6"/>
    <p:sldLayoutId id="2147483974" r:id="rId7"/>
    <p:sldLayoutId id="2147483975" r:id="rId8"/>
    <p:sldLayoutId id="2147483976" r:id="rId9"/>
    <p:sldLayoutId id="2147483977" r:id="rId10"/>
    <p:sldLayoutId id="2147483978" r:id="rId11"/>
    <p:sldLayoutId id="2147483979" r:id="rId12"/>
    <p:sldLayoutId id="2147483903" r:id="rId13"/>
    <p:sldLayoutId id="2147483980" r:id="rId14"/>
    <p:sldLayoutId id="2147483981" r:id="rId15"/>
    <p:sldLayoutId id="2147483982" r:id="rId16"/>
    <p:sldLayoutId id="214748398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tx1">
              <a:lumMod val="95000"/>
            </a:schemeClr>
          </a:solidFill>
          <a:latin typeface="Amazon Ember" charset="0"/>
          <a:ea typeface="Amazon Ember" charset="0"/>
          <a:cs typeface="Amazon Ember" charset="0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24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latin typeface="Amazon Ember Light" charset="0"/>
                <a:ea typeface="Amazon Ember Light" charset="0"/>
                <a:cs typeface="Amazon Ember Light" charset="0"/>
              </a:rPr>
              <a:t>Kubernetes on AWS</a:t>
            </a:r>
            <a:endParaRPr lang="en-US" dirty="0">
              <a:latin typeface="Amazon Ember Light" charset="0"/>
              <a:ea typeface="Amazon Ember Light" charset="0"/>
              <a:cs typeface="Amazon Ember Light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Amazon Ember" charset="0"/>
                <a:ea typeface="Amazon Ember" charset="0"/>
                <a:cs typeface="Amazon Ember" charset="0"/>
              </a:rPr>
              <a:t>DECK TEMPLATE</a:t>
            </a:r>
            <a:endParaRPr lang="en-US" dirty="0">
              <a:latin typeface="Amazon Ember" charset="0"/>
              <a:ea typeface="Amazon Ember" charset="0"/>
              <a:cs typeface="Amazon Ember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0" spc="300" dirty="0" smtClean="0">
                <a:latin typeface="Amazon Ember" charset="0"/>
                <a:ea typeface="Amazon Ember" charset="0"/>
                <a:cs typeface="Amazon Ember" charset="0"/>
              </a:rPr>
              <a:t>CLICK TO ADD TEXT</a:t>
            </a:r>
            <a:endParaRPr lang="en-US" b="0" spc="300" dirty="0">
              <a:latin typeface="Amazon Ember" charset="0"/>
              <a:ea typeface="Amazon Ember" charset="0"/>
              <a:cs typeface="Amazon Ember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0" spc="300" dirty="0" smtClean="0">
                <a:latin typeface="Amazon Ember" charset="0"/>
                <a:ea typeface="Amazon Ember" charset="0"/>
                <a:cs typeface="Amazon Ember" charset="0"/>
              </a:rPr>
              <a:t>CLICK TO ADD TEXT</a:t>
            </a:r>
            <a:endParaRPr lang="en-US" b="0" spc="300" dirty="0">
              <a:latin typeface="Amazon Ember" charset="0"/>
              <a:ea typeface="Amazon Ember" charset="0"/>
              <a:cs typeface="Amazon Emb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Minikube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600" dirty="0" smtClean="0"/>
              <a:t>Runs a single node cluster in a VM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OSX: </a:t>
            </a:r>
            <a:r>
              <a:rPr lang="en-US" sz="1600" dirty="0" err="1" smtClean="0"/>
              <a:t>xhyvve</a:t>
            </a:r>
            <a:r>
              <a:rPr lang="en-US" sz="1600" dirty="0" smtClean="0"/>
              <a:t>, </a:t>
            </a:r>
            <a:r>
              <a:rPr lang="en-US" sz="1600" dirty="0" err="1" smtClean="0"/>
              <a:t>VirtualBox</a:t>
            </a:r>
            <a:r>
              <a:rPr lang="en-US" sz="1600" dirty="0" smtClean="0"/>
              <a:t> or VMWare Fusion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Linux: </a:t>
            </a:r>
            <a:r>
              <a:rPr lang="en-US" sz="1600" dirty="0" err="1" smtClean="0"/>
              <a:t>VirtualBox</a:t>
            </a:r>
            <a:r>
              <a:rPr lang="en-US" sz="1600" dirty="0" smtClean="0"/>
              <a:t> or </a:t>
            </a:r>
            <a:r>
              <a:rPr lang="en-US" sz="1600" dirty="0" err="1" smtClean="0"/>
              <a:t>kvm</a:t>
            </a:r>
            <a:endParaRPr lang="en-US" sz="1600" dirty="0" smtClean="0"/>
          </a:p>
          <a:p>
            <a:r>
              <a:rPr lang="en-US" sz="1600" dirty="0"/>
              <a:t>	</a:t>
            </a:r>
            <a:r>
              <a:rPr lang="en-US" sz="1600" dirty="0" smtClean="0"/>
              <a:t>Windows: </a:t>
            </a:r>
            <a:r>
              <a:rPr lang="en-US" sz="1600" dirty="0" err="1" smtClean="0"/>
              <a:t>VirtualBox</a:t>
            </a:r>
            <a:r>
              <a:rPr lang="en-US" sz="1600" dirty="0" smtClean="0"/>
              <a:t> or Hyper-V</a:t>
            </a:r>
          </a:p>
          <a:p>
            <a:r>
              <a:rPr lang="en-US" sz="1600" dirty="0" smtClean="0"/>
              <a:t>Targeted for local development</a:t>
            </a:r>
          </a:p>
          <a:p>
            <a:r>
              <a:rPr lang="en-US" sz="1600" dirty="0" smtClean="0"/>
              <a:t>Flow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brew cask install </a:t>
            </a:r>
            <a:r>
              <a:rPr lang="en-US" sz="1600" dirty="0" err="1" smtClean="0"/>
              <a:t>minikube</a:t>
            </a:r>
            <a:endParaRPr lang="en-US" sz="1600" dirty="0" smtClean="0"/>
          </a:p>
          <a:p>
            <a:r>
              <a:rPr lang="en-US" sz="1600" dirty="0" smtClean="0"/>
              <a:t>	</a:t>
            </a:r>
            <a:r>
              <a:rPr lang="en-US" sz="1600" dirty="0" err="1" smtClean="0"/>
              <a:t>minikube</a:t>
            </a:r>
            <a:r>
              <a:rPr lang="en-US" sz="1600" dirty="0" smtClean="0"/>
              <a:t> start</a:t>
            </a:r>
          </a:p>
          <a:p>
            <a:r>
              <a:rPr lang="en-US" sz="1600" dirty="0" smtClean="0"/>
              <a:t>	</a:t>
            </a:r>
            <a:r>
              <a:rPr lang="en-US" sz="1600" dirty="0" err="1" smtClean="0"/>
              <a:t>kubectl</a:t>
            </a:r>
            <a:r>
              <a:rPr lang="en-US" sz="1600" dirty="0" smtClean="0"/>
              <a:t> create </a:t>
            </a:r>
            <a:r>
              <a:rPr lang="mr-IN" sz="1600" dirty="0" smtClean="0"/>
              <a:t>–</a:t>
            </a:r>
            <a:r>
              <a:rPr lang="en-US" sz="1600" dirty="0" smtClean="0"/>
              <a:t>f &lt;file&gt;</a:t>
            </a:r>
          </a:p>
          <a:p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</a:t>
            </a:r>
            <a:r>
              <a:rPr lang="en-US" sz="1600" dirty="0" err="1"/>
              <a:t>kubernetes</a:t>
            </a:r>
            <a:r>
              <a:rPr lang="en-US" sz="1600" dirty="0"/>
              <a:t>/</a:t>
            </a:r>
            <a:r>
              <a:rPr lang="en-US" sz="1600" dirty="0" err="1"/>
              <a:t>minikube</a:t>
            </a:r>
            <a:endParaRPr lang="en-US" sz="1600" dirty="0"/>
          </a:p>
        </p:txBody>
      </p:sp>
      <p:pic>
        <p:nvPicPr>
          <p:cNvPr id="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44855" y="36307"/>
            <a:ext cx="2194974" cy="62233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794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 on AWS </a:t>
            </a:r>
            <a:r>
              <a:rPr lang="mr-IN" dirty="0" smtClean="0"/>
              <a:t>–</a:t>
            </a:r>
            <a:r>
              <a:rPr lang="en-US" dirty="0" smtClean="0"/>
              <a:t> Getting Started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804" y="1066074"/>
            <a:ext cx="6080867" cy="40774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66160" y="2089124"/>
            <a:ext cx="64299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 smtClean="0">
                <a:solidFill>
                  <a:schemeClr val="accent5"/>
                </a:solidFill>
              </a:rPr>
              <a:t>kubernetes-aws.io</a:t>
            </a:r>
            <a:endParaRPr lang="en-US" sz="60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8441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RESIZING ASSETS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Always hold down shift key and drag from corners when scaling assets</a:t>
            </a:r>
          </a:p>
        </p:txBody>
      </p:sp>
      <p:pic>
        <p:nvPicPr>
          <p:cNvPr id="45" name="Picture 44" descr="Deck_Clock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8491" y="1762620"/>
            <a:ext cx="2181345" cy="2181345"/>
          </a:xfrm>
          <a:prstGeom prst="rect">
            <a:avLst/>
          </a:prstGeom>
        </p:spPr>
      </p:pic>
      <p:pic>
        <p:nvPicPr>
          <p:cNvPr id="46" name="Picture 45" descr="Deck_Clock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9104" y="1861772"/>
            <a:ext cx="3000352" cy="1983041"/>
          </a:xfrm>
          <a:prstGeom prst="rect">
            <a:avLst/>
          </a:prstGeom>
        </p:spPr>
      </p:pic>
      <p:sp>
        <p:nvSpPr>
          <p:cNvPr id="47" name="Content Placeholder 2"/>
          <p:cNvSpPr txBox="1">
            <a:spLocks/>
          </p:cNvSpPr>
          <p:nvPr/>
        </p:nvSpPr>
        <p:spPr>
          <a:xfrm>
            <a:off x="1102253" y="3740443"/>
            <a:ext cx="1713820" cy="37351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24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w</a:t>
            </a:r>
            <a:r>
              <a:rPr lang="en-US" sz="1800" dirty="0" smtClean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ith Shift</a:t>
            </a:r>
          </a:p>
        </p:txBody>
      </p:sp>
      <p:sp>
        <p:nvSpPr>
          <p:cNvPr id="48" name="Content Placeholder 2"/>
          <p:cNvSpPr txBox="1">
            <a:spLocks/>
          </p:cNvSpPr>
          <p:nvPr/>
        </p:nvSpPr>
        <p:spPr>
          <a:xfrm>
            <a:off x="5695606" y="3740443"/>
            <a:ext cx="2087349" cy="37351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24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without Shift</a:t>
            </a:r>
          </a:p>
        </p:txBody>
      </p:sp>
    </p:spTree>
    <p:extLst>
      <p:ext uri="{BB962C8B-B14F-4D97-AF65-F5344CB8AC3E}">
        <p14:creationId xmlns:p14="http://schemas.microsoft.com/office/powerpoint/2010/main" val="14633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28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 CONTENT - GRAPHICS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4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24" name="Content Placeholder 2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25" name="Content Placeholder 2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0" name="Content Placeholder 29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2" name="Content Placeholder 31"/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SIX CONTENT - GRAPHICS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4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4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KUBERNETES CONCEPTS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</a:p>
          <a:p>
            <a:r>
              <a:rPr lang="en-US" dirty="0" smtClean="0"/>
              <a:t>CLICK TO ADD TEXT</a:t>
            </a:r>
          </a:p>
          <a:p>
            <a:r>
              <a:rPr lang="en-US" dirty="0" smtClean="0"/>
              <a:t>CLICK TO ADD TEXT</a:t>
            </a:r>
          </a:p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685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/>
          </p:nvPr>
        </p:nvGraphicFramePr>
        <p:xfrm>
          <a:off x="628651" y="809624"/>
          <a:ext cx="7791450" cy="41125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977870"/>
                <a:gridCol w="1538615"/>
                <a:gridCol w="1274965"/>
              </a:tblGrid>
              <a:tr h="48006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Title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Recommendation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Time (minutes)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901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Introduction</a:t>
                      </a:r>
                      <a:r>
                        <a:rPr lang="en-US" sz="1400" b="1" baseline="0" dirty="0" smtClean="0"/>
                        <a:t> to Kubernetes (terminology, </a:t>
                      </a:r>
                      <a:r>
                        <a:rPr lang="en-US" sz="1400" b="1" baseline="0" dirty="0" err="1" smtClean="0"/>
                        <a:t>minikube</a:t>
                      </a:r>
                      <a:r>
                        <a:rPr lang="en-US" sz="1400" b="1" baseline="0" dirty="0" smtClean="0"/>
                        <a:t>)</a:t>
                      </a:r>
                      <a:endParaRPr lang="en-US" sz="1400" b="1" dirty="0" smtClean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30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54047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Beginners</a:t>
                      </a:r>
                      <a:r>
                        <a:rPr lang="en-US" sz="1400" b="1" baseline="0" dirty="0" smtClean="0"/>
                        <a:t> </a:t>
                      </a:r>
                      <a:r>
                        <a:rPr lang="en-US" sz="1400" b="1" dirty="0" smtClean="0"/>
                        <a:t>tutorials (setup</a:t>
                      </a:r>
                      <a:r>
                        <a:rPr lang="en-US" sz="1400" b="1" baseline="0" dirty="0" smtClean="0"/>
                        <a:t> </a:t>
                      </a:r>
                      <a:r>
                        <a:rPr lang="en-US" sz="1400" b="1" baseline="0" dirty="0" err="1" smtClean="0"/>
                        <a:t>minikube</a:t>
                      </a:r>
                      <a:r>
                        <a:rPr lang="en-US" sz="1400" b="1" baseline="0" dirty="0" smtClean="0"/>
                        <a:t>, </a:t>
                      </a:r>
                      <a:r>
                        <a:rPr lang="en-US" sz="1400" b="1" dirty="0" smtClean="0"/>
                        <a:t>install</a:t>
                      </a:r>
                      <a:r>
                        <a:rPr lang="en-US" sz="1400" b="1" baseline="0" dirty="0" smtClean="0"/>
                        <a:t> k8s cluster, deployment concepts)</a:t>
                      </a:r>
                      <a:endParaRPr lang="en-US" sz="1400" b="1" dirty="0" smtClean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Complete all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60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68580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Mid-level tutorials (Monitoring</a:t>
                      </a:r>
                      <a:r>
                        <a:rPr lang="en-US" sz="1400" b="1" baseline="0" dirty="0" smtClean="0"/>
                        <a:t> with Prometheus, Logging with CloudWatch Logs, Cluster upgrades, Cluster scaling, App scaling</a:t>
                      </a:r>
                      <a:r>
                        <a:rPr lang="en-US" sz="1400" b="1" dirty="0" smtClean="0"/>
                        <a:t>)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Pick 3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90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399011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Break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15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399011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Networking</a:t>
                      </a:r>
                      <a:r>
                        <a:rPr lang="en-US" sz="1400" b="1" baseline="0" dirty="0" smtClean="0"/>
                        <a:t> and Storage options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30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399011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Service Discovery, Service Mesh,</a:t>
                      </a:r>
                      <a:r>
                        <a:rPr lang="en-US" sz="1400" b="1" baseline="0" dirty="0" smtClean="0"/>
                        <a:t> Distributed Tracing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30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77210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Advanced tutorials</a:t>
                      </a:r>
                      <a:r>
                        <a:rPr lang="en-US" sz="1400" b="1" baseline="0" dirty="0" smtClean="0"/>
                        <a:t> (Network policies with Calico, IAM roles with kube2iam, </a:t>
                      </a:r>
                      <a:r>
                        <a:rPr lang="en-US" sz="1400" b="1" baseline="0" dirty="0" err="1" smtClean="0"/>
                        <a:t>Statefulsets</a:t>
                      </a:r>
                      <a:r>
                        <a:rPr lang="en-US" sz="1400" b="1" baseline="0" dirty="0" smtClean="0"/>
                        <a:t> with EBS, ALB Ingress Controller, Service mesh with </a:t>
                      </a:r>
                      <a:r>
                        <a:rPr lang="en-US" sz="1400" b="1" baseline="0" dirty="0" err="1" smtClean="0"/>
                        <a:t>Linkerd</a:t>
                      </a:r>
                      <a:r>
                        <a:rPr lang="en-US" sz="1400" b="1" baseline="0" dirty="0" smtClean="0"/>
                        <a:t>)</a:t>
                      </a:r>
                      <a:endParaRPr lang="en-US" sz="1400" b="1" dirty="0" smtClean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Pick 2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90</a:t>
                      </a:r>
                    </a:p>
                    <a:p>
                      <a:pPr algn="ctr"/>
                      <a:endParaRPr lang="en-US" sz="1400" b="1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542926" y="166433"/>
            <a:ext cx="6153978" cy="408894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defTabSz="342900">
              <a:defRPr/>
            </a:pPr>
            <a:r>
              <a:rPr lang="en-US" sz="2400" dirty="0">
                <a:solidFill>
                  <a:schemeClr val="tx1"/>
                </a:solidFill>
                <a:ea typeface="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057371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Kubernetes?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sz="1800" dirty="0"/>
              <a:t>Ancient </a:t>
            </a:r>
            <a:r>
              <a:rPr lang="en-US" sz="1800" dirty="0" err="1"/>
              <a:t>greek</a:t>
            </a:r>
            <a:r>
              <a:rPr lang="en-US" sz="1800" dirty="0"/>
              <a:t> for “Helmsman”. Root of the word “Governor”, “Cybernetics”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/>
              <a:t>Open source orchestration system for containers</a:t>
            </a:r>
          </a:p>
          <a:p>
            <a:pPr lvl="1"/>
            <a:r>
              <a:rPr lang="en-US" sz="1600" dirty="0"/>
              <a:t>Docker, </a:t>
            </a:r>
            <a:r>
              <a:rPr lang="en-US" sz="1600" dirty="0" err="1"/>
              <a:t>rkt</a:t>
            </a:r>
            <a:r>
              <a:rPr lang="en-US" sz="1600" dirty="0"/>
              <a:t>, OCI, …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/>
              <a:t>A Cloud Native Computing Foundation </a:t>
            </a:r>
            <a:r>
              <a:rPr lang="en-US" sz="1800" dirty="0" smtClean="0"/>
              <a:t>(CNCF) project</a:t>
            </a:r>
            <a:endParaRPr lang="en-US" sz="1800" dirty="0"/>
          </a:p>
          <a:p>
            <a:pPr marL="342900" indent="-342900">
              <a:buFont typeface="Arial" charset="0"/>
              <a:buChar char="•"/>
            </a:pPr>
            <a:r>
              <a:rPr lang="en-US" sz="1800" dirty="0"/>
              <a:t>Active open source project and growing ecosystem</a:t>
            </a:r>
          </a:p>
          <a:p>
            <a:pPr lvl="1"/>
            <a:r>
              <a:rPr lang="en-US" sz="1600" dirty="0"/>
              <a:t>&gt;27K stars, &gt;1900 contributors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1800" dirty="0"/>
              <a:t>Written in </a:t>
            </a:r>
            <a:r>
              <a:rPr lang="en-US" sz="1800" dirty="0" smtClean="0"/>
              <a:t>Go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51318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Kubernetes?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800" dirty="0" smtClean="0"/>
              <a:t>Provide declarative primitive for the “desired state”</a:t>
            </a:r>
            <a:r>
              <a:rPr lang="en-US" sz="1800" dirty="0"/>
              <a:t>	</a:t>
            </a:r>
            <a:endParaRPr lang="en-US" sz="1800" dirty="0" smtClean="0"/>
          </a:p>
          <a:p>
            <a:r>
              <a:rPr lang="en-US" sz="1800" dirty="0" smtClean="0"/>
              <a:t>	Self-healing</a:t>
            </a:r>
          </a:p>
          <a:p>
            <a:r>
              <a:rPr lang="en-US" sz="1800" dirty="0"/>
              <a:t>	</a:t>
            </a:r>
            <a:r>
              <a:rPr lang="en-US" sz="1800" dirty="0" smtClean="0"/>
              <a:t>Automatic </a:t>
            </a:r>
            <a:r>
              <a:rPr lang="en-US" sz="1800" dirty="0" err="1" smtClean="0"/>
              <a:t>binpacking</a:t>
            </a:r>
            <a:endParaRPr lang="en-US" sz="1800" dirty="0" smtClean="0"/>
          </a:p>
          <a:p>
            <a:r>
              <a:rPr lang="en-US" sz="1800" dirty="0"/>
              <a:t>	</a:t>
            </a:r>
            <a:r>
              <a:rPr lang="en-US" sz="1800" dirty="0" smtClean="0"/>
              <a:t>Horizontal scaling</a:t>
            </a:r>
          </a:p>
          <a:p>
            <a:r>
              <a:rPr lang="en-US" sz="1800" dirty="0"/>
              <a:t>	</a:t>
            </a:r>
            <a:r>
              <a:rPr lang="en-US" sz="1800" dirty="0" smtClean="0"/>
              <a:t>Service discovery and load balancing</a:t>
            </a:r>
          </a:p>
          <a:p>
            <a:r>
              <a:rPr lang="en-US" sz="18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473562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ods: colocated group of containers that share an IP, namespace, storage volume…"/>
          <p:cNvSpPr txBox="1"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marL="84868" indent="-84868" defTabSz="306467">
              <a:spcBef>
                <a:spcPts val="563"/>
              </a:spcBef>
              <a:defRPr sz="5148"/>
            </a:pPr>
            <a:r>
              <a:rPr sz="1800" b="1" dirty="0">
                <a:latin typeface="Calibri" charset="0"/>
                <a:ea typeface="Calibri" charset="0"/>
                <a:cs typeface="Calibri" charset="0"/>
                <a:sym typeface="Helvetica"/>
              </a:rPr>
              <a:t>Pods</a:t>
            </a:r>
            <a:r>
              <a:rPr sz="1800" dirty="0">
                <a:latin typeface="Calibri" charset="0"/>
                <a:ea typeface="Calibri" charset="0"/>
                <a:cs typeface="Calibri" charset="0"/>
              </a:rPr>
              <a:t>: colocated group of containers that share an IP, namespace, storage volume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sz="1800" b="1" dirty="0">
                <a:latin typeface="Calibri" charset="0"/>
                <a:ea typeface="Calibri" charset="0"/>
                <a:cs typeface="Calibri" charset="0"/>
                <a:sym typeface="Helvetica"/>
              </a:rPr>
              <a:t>Service</a:t>
            </a:r>
            <a:r>
              <a:rPr sz="1800" dirty="0">
                <a:latin typeface="Calibri" charset="0"/>
                <a:ea typeface="Calibri" charset="0"/>
                <a:cs typeface="Calibri" charset="0"/>
              </a:rPr>
              <a:t>: Single, stable name for a set of pods, also acts as LB</a:t>
            </a:r>
            <a:endParaRPr lang="en-US" sz="1800" dirty="0">
              <a:latin typeface="Calibri" charset="0"/>
              <a:ea typeface="Calibri" charset="0"/>
              <a:cs typeface="Calibri" charset="0"/>
            </a:endParaRP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1800" b="1" dirty="0">
                <a:latin typeface="Calibri" charset="0"/>
                <a:ea typeface="Calibri" charset="0"/>
                <a:cs typeface="Calibri" charset="0"/>
                <a:sym typeface="Helvetica"/>
              </a:rPr>
              <a:t>Replication </a:t>
            </a:r>
            <a:r>
              <a:rPr lang="en-US" sz="1800" b="1" dirty="0" smtClean="0">
                <a:latin typeface="Calibri" charset="0"/>
                <a:ea typeface="Calibri" charset="0"/>
                <a:cs typeface="Calibri" charset="0"/>
                <a:sym typeface="Helvetica"/>
              </a:rPr>
              <a:t>Set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manages the lifecycle of pods and ensures specified number are running</a:t>
            </a:r>
            <a:endParaRPr sz="1800" dirty="0">
              <a:latin typeface="Calibri" charset="0"/>
              <a:ea typeface="Calibri" charset="0"/>
              <a:cs typeface="Calibri" charset="0"/>
            </a:endParaRP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sz="1800" b="1" dirty="0">
                <a:latin typeface="Calibri" charset="0"/>
                <a:ea typeface="Calibri" charset="0"/>
                <a:cs typeface="Calibri" charset="0"/>
                <a:sym typeface="Helvetica"/>
              </a:rPr>
              <a:t>Label</a:t>
            </a:r>
            <a:r>
              <a:rPr sz="1800" dirty="0">
                <a:latin typeface="Calibri" charset="0"/>
                <a:ea typeface="Calibri" charset="0"/>
                <a:cs typeface="Calibri" charset="0"/>
              </a:rPr>
              <a:t>: used to organize and select group of objects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 Concepts</a:t>
            </a:r>
            <a:endParaRPr lang="en-US" dirty="0"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8964613" y="4776788"/>
            <a:ext cx="179387" cy="1698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pPr/>
              <a:t>6</a:t>
            </a:fld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5579080" y="677278"/>
            <a:ext cx="2589353" cy="1246583"/>
            <a:chOff x="7585189" y="1628596"/>
            <a:chExt cx="4840880" cy="2390949"/>
          </a:xfrm>
        </p:grpSpPr>
        <p:sp>
          <p:nvSpPr>
            <p:cNvPr id="130" name="Node"/>
            <p:cNvSpPr/>
            <p:nvPr/>
          </p:nvSpPr>
          <p:spPr>
            <a:xfrm>
              <a:off x="7585189" y="1628596"/>
              <a:ext cx="3603368" cy="1676644"/>
            </a:xfrm>
            <a:prstGeom prst="rect">
              <a:avLst/>
            </a:prstGeom>
            <a:solidFill>
              <a:schemeClr val="accent3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26789" tIns="26789" rIns="26789" bIns="26789"/>
            <a:lstStyle>
              <a:lvl1pPr algn="r" defTabSz="584200">
                <a:defRPr sz="32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hangingPunct="0"/>
              <a:r>
                <a:rPr sz="1200" kern="0" dirty="0"/>
                <a:t>Node</a:t>
              </a:r>
            </a:p>
          </p:txBody>
        </p:sp>
        <p:sp>
          <p:nvSpPr>
            <p:cNvPr id="131" name="Docker"/>
            <p:cNvSpPr/>
            <p:nvPr/>
          </p:nvSpPr>
          <p:spPr>
            <a:xfrm>
              <a:off x="7794224" y="2037143"/>
              <a:ext cx="3185297" cy="1145250"/>
            </a:xfrm>
            <a:prstGeom prst="rect">
              <a:avLst/>
            </a:pr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19050" tIns="19050" rIns="19050" bIns="19050"/>
            <a:lstStyle>
              <a:lvl1pPr algn="r">
                <a:defRPr sz="2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defTabSz="309563" hangingPunct="0"/>
              <a:r>
                <a:rPr sz="900" kern="0"/>
                <a:t>Docker</a:t>
              </a:r>
            </a:p>
          </p:txBody>
        </p:sp>
        <p:sp>
          <p:nvSpPr>
            <p:cNvPr id="132" name="Rectangle"/>
            <p:cNvSpPr/>
            <p:nvPr/>
          </p:nvSpPr>
          <p:spPr>
            <a:xfrm>
              <a:off x="7893132" y="2369405"/>
              <a:ext cx="752013" cy="647701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3" name="Rectangle"/>
            <p:cNvSpPr/>
            <p:nvPr/>
          </p:nvSpPr>
          <p:spPr>
            <a:xfrm>
              <a:off x="8783713" y="2376612"/>
              <a:ext cx="815811" cy="635001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4" name="Rectangle"/>
            <p:cNvSpPr/>
            <p:nvPr/>
          </p:nvSpPr>
          <p:spPr>
            <a:xfrm>
              <a:off x="7958849" y="2471845"/>
              <a:ext cx="310970" cy="275845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5" name="Rectangle"/>
            <p:cNvSpPr/>
            <p:nvPr/>
          </p:nvSpPr>
          <p:spPr>
            <a:xfrm>
              <a:off x="8313332" y="2701995"/>
              <a:ext cx="310970" cy="244730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6" name="Rectangle"/>
            <p:cNvSpPr/>
            <p:nvPr/>
          </p:nvSpPr>
          <p:spPr>
            <a:xfrm>
              <a:off x="8991485" y="2503952"/>
              <a:ext cx="400267" cy="307238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7" name="Rectangle"/>
            <p:cNvSpPr/>
            <p:nvPr/>
          </p:nvSpPr>
          <p:spPr>
            <a:xfrm>
              <a:off x="9750699" y="2363126"/>
              <a:ext cx="741238" cy="647701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8" name="Rectangle"/>
            <p:cNvSpPr/>
            <p:nvPr/>
          </p:nvSpPr>
          <p:spPr>
            <a:xfrm>
              <a:off x="9864034" y="2457158"/>
              <a:ext cx="400267" cy="307238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9" name="Rectangle"/>
            <p:cNvSpPr/>
            <p:nvPr/>
          </p:nvSpPr>
          <p:spPr>
            <a:xfrm>
              <a:off x="9927534" y="2520658"/>
              <a:ext cx="400267" cy="307238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40" name="Rectangle"/>
            <p:cNvSpPr/>
            <p:nvPr/>
          </p:nvSpPr>
          <p:spPr>
            <a:xfrm>
              <a:off x="9991034" y="2584158"/>
              <a:ext cx="400267" cy="307238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41" name="Pod"/>
            <p:cNvSpPr txBox="1"/>
            <p:nvPr/>
          </p:nvSpPr>
          <p:spPr>
            <a:xfrm>
              <a:off x="11312151" y="2215802"/>
              <a:ext cx="712507" cy="50222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789" tIns="26789" rIns="26789" bIns="26789" anchor="ctr">
              <a:spAutoFit/>
            </a:bodyPr>
            <a:lstStyle>
              <a:lvl1pPr defTabSz="584200">
                <a:defRPr sz="36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 hangingPunct="0"/>
              <a:r>
                <a:rPr sz="1350" kern="0">
                  <a:solidFill>
                    <a:srgbClr val="000000"/>
                  </a:solidFill>
                </a:rPr>
                <a:t>Pod</a:t>
              </a:r>
            </a:p>
          </p:txBody>
        </p:sp>
        <p:sp>
          <p:nvSpPr>
            <p:cNvPr id="142" name="Containers"/>
            <p:cNvSpPr txBox="1"/>
            <p:nvPr/>
          </p:nvSpPr>
          <p:spPr>
            <a:xfrm>
              <a:off x="10634692" y="3517316"/>
              <a:ext cx="1791377" cy="50222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789" tIns="26789" rIns="26789" bIns="26789" anchor="ctr">
              <a:spAutoFit/>
            </a:bodyPr>
            <a:lstStyle>
              <a:lvl1pPr defTabSz="584200">
                <a:defRPr sz="36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 hangingPunct="0"/>
              <a:r>
                <a:rPr sz="1350" kern="0" dirty="0">
                  <a:solidFill>
                    <a:srgbClr val="000000"/>
                  </a:solidFill>
                </a:rPr>
                <a:t>Containers</a:t>
              </a:r>
            </a:p>
          </p:txBody>
        </p:sp>
        <p:cxnSp>
          <p:nvCxnSpPr>
            <p:cNvPr id="143" name="Connection Line"/>
            <p:cNvCxnSpPr>
              <a:endCxn id="142" idx="0"/>
            </p:cNvCxnSpPr>
            <p:nvPr/>
          </p:nvCxnSpPr>
          <p:spPr>
            <a:xfrm>
              <a:off x="10191168" y="2764397"/>
              <a:ext cx="1339214" cy="752919"/>
            </a:xfrm>
            <a:prstGeom prst="straightConnector1">
              <a:avLst/>
            </a:prstGeom>
            <a:ln w="50800">
              <a:solidFill>
                <a:srgbClr val="000000"/>
              </a:solidFill>
              <a:miter lim="400000"/>
              <a:headEnd type="triangle"/>
            </a:ln>
          </p:spPr>
        </p:cxnSp>
        <p:cxnSp>
          <p:nvCxnSpPr>
            <p:cNvPr id="144" name="Connection Line"/>
            <p:cNvCxnSpPr>
              <a:stCxn id="140" idx="3"/>
              <a:endCxn id="141" idx="1"/>
            </p:cNvCxnSpPr>
            <p:nvPr/>
          </p:nvCxnSpPr>
          <p:spPr>
            <a:xfrm flipV="1">
              <a:off x="10391301" y="2466916"/>
              <a:ext cx="920849" cy="270860"/>
            </a:xfrm>
            <a:prstGeom prst="straightConnector1">
              <a:avLst/>
            </a:prstGeom>
            <a:ln w="50800">
              <a:solidFill>
                <a:srgbClr val="000000"/>
              </a:solidFill>
              <a:miter lim="400000"/>
              <a:headEnd type="triangle"/>
            </a:ln>
          </p:spPr>
        </p:cxnSp>
      </p:grpSp>
      <p:grpSp>
        <p:nvGrpSpPr>
          <p:cNvPr id="10" name="Group 9"/>
          <p:cNvGrpSpPr/>
          <p:nvPr/>
        </p:nvGrpSpPr>
        <p:grpSpPr>
          <a:xfrm>
            <a:off x="5787025" y="3107741"/>
            <a:ext cx="1557349" cy="1528768"/>
            <a:chOff x="7826408" y="3596186"/>
            <a:chExt cx="2905869" cy="2836371"/>
          </a:xfrm>
        </p:grpSpPr>
        <p:sp>
          <p:nvSpPr>
            <p:cNvPr id="118" name="Rectangle"/>
            <p:cNvSpPr/>
            <p:nvPr/>
          </p:nvSpPr>
          <p:spPr>
            <a:xfrm>
              <a:off x="7826408" y="5443726"/>
              <a:ext cx="2905869" cy="988831"/>
            </a:xfrm>
            <a:prstGeom prst="rect">
              <a:avLst/>
            </a:prstGeom>
            <a:ln w="50800">
              <a:solidFill>
                <a:schemeClr val="accent5"/>
              </a:solidFill>
              <a:custDash>
                <a:ds d="600000" sp="600000"/>
              </a:custDash>
              <a:miter lim="400000"/>
            </a:ln>
          </p:spPr>
          <p:txBody>
            <a:bodyPr lIns="19050" tIns="19050" rIns="19050" bIns="19050" anchor="ctr"/>
            <a:lstStyle/>
            <a:p>
              <a:pPr algn="ctr" defTabSz="309563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19" name="Rectangle"/>
            <p:cNvSpPr/>
            <p:nvPr/>
          </p:nvSpPr>
          <p:spPr>
            <a:xfrm>
              <a:off x="8002667" y="5582353"/>
              <a:ext cx="1167646" cy="711578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b"/>
            <a:lstStyle/>
            <a:p>
              <a:pPr algn="ctr" defTabSz="219075" hangingPunct="0">
                <a:defRPr sz="32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200" b="1" kern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endParaRPr>
            </a:p>
          </p:txBody>
        </p:sp>
        <p:sp>
          <p:nvSpPr>
            <p:cNvPr id="120" name="Rectangle"/>
            <p:cNvSpPr/>
            <p:nvPr/>
          </p:nvSpPr>
          <p:spPr>
            <a:xfrm>
              <a:off x="8166996" y="5705609"/>
              <a:ext cx="838986" cy="476448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21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788" b="1" kern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endParaRPr>
            </a:p>
          </p:txBody>
        </p:sp>
        <p:sp>
          <p:nvSpPr>
            <p:cNvPr id="121" name="Rectangle"/>
            <p:cNvSpPr/>
            <p:nvPr/>
          </p:nvSpPr>
          <p:spPr>
            <a:xfrm>
              <a:off x="9388372" y="5582353"/>
              <a:ext cx="1167646" cy="711578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b"/>
            <a:lstStyle/>
            <a:p>
              <a:pPr algn="ctr" defTabSz="219075" hangingPunct="0">
                <a:defRPr sz="32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200" b="1" kern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endParaRPr>
            </a:p>
          </p:txBody>
        </p:sp>
        <p:sp>
          <p:nvSpPr>
            <p:cNvPr id="122" name="Rectangle"/>
            <p:cNvSpPr/>
            <p:nvPr/>
          </p:nvSpPr>
          <p:spPr>
            <a:xfrm>
              <a:off x="9552701" y="5705609"/>
              <a:ext cx="838986" cy="476448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22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825" b="1" kern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endParaRPr>
            </a:p>
          </p:txBody>
        </p:sp>
        <p:sp>
          <p:nvSpPr>
            <p:cNvPr id="123" name="“web”"/>
            <p:cNvSpPr/>
            <p:nvPr/>
          </p:nvSpPr>
          <p:spPr>
            <a:xfrm>
              <a:off x="8226432" y="3596186"/>
              <a:ext cx="2105821" cy="601986"/>
            </a:xfrm>
            <a:prstGeom prst="rect">
              <a:avLst/>
            </a:prstGeom>
            <a:solidFill>
              <a:schemeClr val="accent6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32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 hangingPunct="0"/>
              <a:r>
                <a:rPr sz="1200" kern="0"/>
                <a:t>“web”</a:t>
              </a:r>
            </a:p>
          </p:txBody>
        </p:sp>
        <p:sp>
          <p:nvSpPr>
            <p:cNvPr id="124" name="port 8080"/>
            <p:cNvSpPr txBox="1"/>
            <p:nvPr/>
          </p:nvSpPr>
          <p:spPr>
            <a:xfrm>
              <a:off x="8114276" y="4770880"/>
              <a:ext cx="944425" cy="32533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789" tIns="26789" rIns="26789" bIns="26789" anchor="ctr">
              <a:spAutoFit/>
            </a:bodyPr>
            <a:lstStyle>
              <a:lvl1pPr defTabSz="584200">
                <a:defRPr sz="30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 hangingPunct="0"/>
              <a:r>
                <a:rPr sz="788" kern="0" dirty="0">
                  <a:solidFill>
                    <a:srgbClr val="000000"/>
                  </a:solidFill>
                </a:rPr>
                <a:t>port 8080</a:t>
              </a:r>
            </a:p>
          </p:txBody>
        </p:sp>
        <p:sp>
          <p:nvSpPr>
            <p:cNvPr id="125" name="port 8080"/>
            <p:cNvSpPr txBox="1"/>
            <p:nvPr/>
          </p:nvSpPr>
          <p:spPr>
            <a:xfrm>
              <a:off x="9499980" y="4770878"/>
              <a:ext cx="944425" cy="32533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789" tIns="26789" rIns="26789" bIns="26789" anchor="ctr">
              <a:spAutoFit/>
            </a:bodyPr>
            <a:lstStyle>
              <a:lvl1pPr defTabSz="584200">
                <a:defRPr sz="30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 hangingPunct="0"/>
              <a:r>
                <a:rPr sz="788" kern="0" dirty="0">
                  <a:solidFill>
                    <a:srgbClr val="000000"/>
                  </a:solidFill>
                </a:rPr>
                <a:t>port 8080</a:t>
              </a:r>
            </a:p>
          </p:txBody>
        </p:sp>
        <p:cxnSp>
          <p:nvCxnSpPr>
            <p:cNvPr id="126" name="Connection Line"/>
            <p:cNvCxnSpPr>
              <a:stCxn id="120" idx="0"/>
              <a:endCxn id="124" idx="2"/>
            </p:cNvCxnSpPr>
            <p:nvPr/>
          </p:nvCxnSpPr>
          <p:spPr>
            <a:xfrm flipV="1">
              <a:off x="8586489" y="5096218"/>
              <a:ext cx="0" cy="609391"/>
            </a:xfrm>
            <a:prstGeom prst="straightConnector1">
              <a:avLst/>
            </a:prstGeom>
            <a:ln w="50800">
              <a:solidFill>
                <a:srgbClr val="000000"/>
              </a:solidFill>
              <a:miter lim="400000"/>
              <a:tailEnd type="triangle"/>
            </a:ln>
          </p:spPr>
        </p:cxnSp>
        <p:cxnSp>
          <p:nvCxnSpPr>
            <p:cNvPr id="127" name="Connection Line"/>
            <p:cNvCxnSpPr>
              <a:stCxn id="122" idx="0"/>
              <a:endCxn id="125" idx="2"/>
            </p:cNvCxnSpPr>
            <p:nvPr/>
          </p:nvCxnSpPr>
          <p:spPr>
            <a:xfrm flipH="1" flipV="1">
              <a:off x="9972192" y="5096216"/>
              <a:ext cx="2" cy="609393"/>
            </a:xfrm>
            <a:prstGeom prst="straightConnector1">
              <a:avLst/>
            </a:prstGeom>
            <a:ln w="50800">
              <a:solidFill>
                <a:srgbClr val="000000"/>
              </a:solidFill>
              <a:miter lim="400000"/>
              <a:tailEnd type="triangle"/>
            </a:ln>
          </p:spPr>
        </p:cxnSp>
        <p:sp>
          <p:nvSpPr>
            <p:cNvPr id="128" name="Line"/>
            <p:cNvSpPr/>
            <p:nvPr/>
          </p:nvSpPr>
          <p:spPr>
            <a:xfrm flipV="1">
              <a:off x="8535241" y="4201963"/>
              <a:ext cx="563060" cy="563060"/>
            </a:xfrm>
            <a:prstGeom prst="line">
              <a:avLst/>
            </a:prstGeom>
            <a:ln w="508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algn="ctr" defTabSz="219075" hangingPunct="0">
                <a:defRPr sz="3200"/>
              </a:pPr>
              <a:endParaRPr sz="1200" kern="0">
                <a:solidFill>
                  <a:srgbClr val="000000"/>
                </a:solidFill>
                <a:sym typeface="Helvetica Light"/>
              </a:endParaRPr>
            </a:p>
          </p:txBody>
        </p:sp>
        <p:sp>
          <p:nvSpPr>
            <p:cNvPr id="129" name="Line"/>
            <p:cNvSpPr/>
            <p:nvPr/>
          </p:nvSpPr>
          <p:spPr>
            <a:xfrm flipH="1" flipV="1">
              <a:off x="9389419" y="4201963"/>
              <a:ext cx="563060" cy="563060"/>
            </a:xfrm>
            <a:prstGeom prst="line">
              <a:avLst/>
            </a:prstGeom>
            <a:ln w="508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algn="ctr" defTabSz="219075" hangingPunct="0">
                <a:defRPr sz="3200"/>
              </a:pPr>
              <a:endParaRPr sz="1200" kern="0">
                <a:solidFill>
                  <a:srgbClr val="000000"/>
                </a:solidFill>
                <a:sym typeface="Helvetica Light"/>
              </a:endParaRPr>
            </a:p>
          </p:txBody>
        </p:sp>
        <p:pic>
          <p:nvPicPr>
            <p:cNvPr id="145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rcRect t="15332" b="20417"/>
            <a:stretch>
              <a:fillRect/>
            </a:stretch>
          </p:blipFill>
          <p:spPr>
            <a:xfrm>
              <a:off x="8273156" y="5736827"/>
              <a:ext cx="626762" cy="402700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46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rcRect t="15332" b="20417"/>
            <a:stretch>
              <a:fillRect/>
            </a:stretch>
          </p:blipFill>
          <p:spPr>
            <a:xfrm>
              <a:off x="9658862" y="5736827"/>
              <a:ext cx="626762" cy="402700"/>
            </a:xfrm>
            <a:prstGeom prst="rect">
              <a:avLst/>
            </a:prstGeom>
            <a:ln w="12700">
              <a:miter lim="400000"/>
            </a:ln>
          </p:spPr>
        </p:pic>
      </p:grpSp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9454" y="2158165"/>
            <a:ext cx="3290888" cy="58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983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 Concepts - Developer</a:t>
            </a:r>
            <a:endParaRPr lang="en-US" dirty="0"/>
          </a:p>
        </p:txBody>
      </p:sp>
      <p:sp>
        <p:nvSpPr>
          <p:cNvPr id="116" name="Pods: colocated group of containers that share an IP, namespace, storage volume…"/>
          <p:cNvSpPr txBox="1">
            <a:spLocks noGrp="1"/>
          </p:cNvSpPr>
          <p:nvPr>
            <p:ph sz="quarter" idx="10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1800" b="1" dirty="0" smtClean="0">
                <a:latin typeface="Calibri" charset="0"/>
                <a:ea typeface="Calibri" charset="0"/>
                <a:cs typeface="Calibri" charset="0"/>
                <a:sym typeface="Helvetica"/>
              </a:rPr>
              <a:t>Namespaces</a:t>
            </a:r>
            <a:r>
              <a:rPr sz="1800" dirty="0"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Isolated workspaces for users/projects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1800" b="1" dirty="0">
                <a:latin typeface="Calibri" charset="0"/>
                <a:ea typeface="Calibri" charset="0"/>
                <a:cs typeface="Calibri" charset="0"/>
              </a:rPr>
              <a:t>Ingress controller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: L7 load balancing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1800" b="1" dirty="0">
                <a:latin typeface="Calibri" charset="0"/>
                <a:ea typeface="Calibri" charset="0"/>
                <a:cs typeface="Calibri" charset="0"/>
              </a:rPr>
              <a:t>Deployments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: Declarative version updates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1800" b="1" dirty="0">
                <a:latin typeface="Calibri" charset="0"/>
                <a:ea typeface="Calibri" charset="0"/>
                <a:cs typeface="Calibri" charset="0"/>
              </a:rPr>
              <a:t>Jobs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: Run to completion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1800" b="1" dirty="0" err="1">
                <a:latin typeface="Calibri" charset="0"/>
                <a:ea typeface="Calibri" charset="0"/>
                <a:cs typeface="Calibri" charset="0"/>
              </a:rPr>
              <a:t>Autoscale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: Automatically adjust number of Pods 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1800" b="1" dirty="0">
                <a:latin typeface="Calibri" charset="0"/>
                <a:ea typeface="Calibri" charset="0"/>
                <a:cs typeface="Calibri" charset="0"/>
              </a:rPr>
              <a:t>Network Policies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: aka Security Groups for Pods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1800" b="1" dirty="0" err="1">
                <a:latin typeface="Calibri" charset="0"/>
                <a:ea typeface="Calibri" charset="0"/>
                <a:cs typeface="Calibri" charset="0"/>
              </a:rPr>
              <a:t>StatefulSet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: Support for long term </a:t>
            </a:r>
            <a:r>
              <a:rPr lang="en-US" sz="1800" dirty="0" err="1">
                <a:latin typeface="Calibri" charset="0"/>
                <a:ea typeface="Calibri" charset="0"/>
                <a:cs typeface="Calibri" charset="0"/>
              </a:rPr>
              <a:t>stateful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 distributed systems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1800" b="1" dirty="0">
                <a:latin typeface="Calibri" charset="0"/>
                <a:ea typeface="Calibri" charset="0"/>
                <a:cs typeface="Calibri" charset="0"/>
              </a:rPr>
              <a:t>M</a:t>
            </a:r>
            <a:r>
              <a:rPr lang="is-IS" sz="1800" b="1" dirty="0">
                <a:latin typeface="Calibri" charset="0"/>
                <a:ea typeface="Calibri" charset="0"/>
                <a:cs typeface="Calibri" charset="0"/>
              </a:rPr>
              <a:t>ore </a:t>
            </a:r>
            <a:r>
              <a:rPr lang="is-IS" sz="1800" dirty="0">
                <a:latin typeface="Calibri" charset="0"/>
                <a:ea typeface="Calibri" charset="0"/>
                <a:cs typeface="Calibri" charset="0"/>
              </a:rPr>
              <a:t>…</a:t>
            </a:r>
            <a:endParaRPr lang="en-US" sz="18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363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uiExpand="1" build="p" bldLvl="5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9248" y="130237"/>
            <a:ext cx="6556502" cy="47872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040" y="1707878"/>
            <a:ext cx="1431147" cy="12755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0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Kubectl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600" dirty="0" smtClean="0"/>
              <a:t>CLI for running commands against Kubernetes cluster</a:t>
            </a:r>
          </a:p>
          <a:p>
            <a:r>
              <a:rPr lang="en-US" sz="1600" dirty="0" smtClean="0"/>
              <a:t>CRUD Kubernetes resources</a:t>
            </a:r>
          </a:p>
          <a:p>
            <a:r>
              <a:rPr lang="en-US" sz="1600" dirty="0" smtClean="0"/>
              <a:t>	</a:t>
            </a:r>
            <a:r>
              <a:rPr lang="en-US" sz="1600" dirty="0" err="1" smtClean="0"/>
              <a:t>kubectl</a:t>
            </a:r>
            <a:r>
              <a:rPr lang="en-US" sz="1600" dirty="0" smtClean="0"/>
              <a:t> [ create | get | describe | delete ] </a:t>
            </a:r>
            <a:r>
              <a:rPr lang="mr-IN" sz="1600" dirty="0" smtClean="0"/>
              <a:t>–</a:t>
            </a:r>
            <a:r>
              <a:rPr lang="en-US" sz="1600" dirty="0" smtClean="0"/>
              <a:t> f &lt;file&gt; | &lt;resource&gt;</a:t>
            </a:r>
          </a:p>
          <a:p>
            <a:r>
              <a:rPr lang="en-US" sz="1600" dirty="0"/>
              <a:t>	</a:t>
            </a:r>
            <a:r>
              <a:rPr lang="en-US" sz="1600" dirty="0" err="1" smtClean="0"/>
              <a:t>kubectl</a:t>
            </a:r>
            <a:r>
              <a:rPr lang="en-US" sz="1600" dirty="0" smtClean="0"/>
              <a:t> scale </a:t>
            </a:r>
            <a:r>
              <a:rPr lang="mr-IN" sz="1600" dirty="0" smtClean="0"/>
              <a:t>–</a:t>
            </a:r>
            <a:r>
              <a:rPr lang="en-US" sz="1600" dirty="0" err="1" smtClean="0"/>
              <a:t>replicase</a:t>
            </a:r>
            <a:r>
              <a:rPr lang="en-US" sz="1600" dirty="0" smtClean="0"/>
              <a:t>=3 </a:t>
            </a:r>
            <a:r>
              <a:rPr lang="en-US" sz="1600" dirty="0" err="1" smtClean="0"/>
              <a:t>rs</a:t>
            </a:r>
            <a:r>
              <a:rPr lang="en-US" sz="1600" dirty="0" smtClean="0"/>
              <a:t>/&lt;name&gt;</a:t>
            </a:r>
          </a:p>
        </p:txBody>
      </p:sp>
    </p:spTree>
    <p:extLst>
      <p:ext uri="{BB962C8B-B14F-4D97-AF65-F5344CB8AC3E}">
        <p14:creationId xmlns:p14="http://schemas.microsoft.com/office/powerpoint/2010/main" val="10556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ckTemplate-AWS-ReInvent-Orange">
  <a:themeElements>
    <a:clrScheme name="Custom 1">
      <a:dk1>
        <a:srgbClr val="474746"/>
      </a:dk1>
      <a:lt1>
        <a:srgbClr val="FFFFFF"/>
      </a:lt1>
      <a:dk2>
        <a:srgbClr val="6D6E6D"/>
      </a:dk2>
      <a:lt2>
        <a:srgbClr val="F8F8F8"/>
      </a:lt2>
      <a:accent1>
        <a:srgbClr val="FF9600"/>
      </a:accent1>
      <a:accent2>
        <a:srgbClr val="00B9FF"/>
      </a:accent2>
      <a:accent3>
        <a:srgbClr val="69E319"/>
      </a:accent3>
      <a:accent4>
        <a:srgbClr val="8C3FFF"/>
      </a:accent4>
      <a:accent5>
        <a:srgbClr val="FF0080"/>
      </a:accent5>
      <a:accent6>
        <a:srgbClr val="999A98"/>
      </a:accent6>
      <a:hlink>
        <a:srgbClr val="00B8FE"/>
      </a:hlink>
      <a:folHlink>
        <a:srgbClr val="8B3EF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Mod val="50000"/>
          </a:schemeClr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WS_Deck_Template.potx" id="{956C5B2E-0233-4212-9383-50A039694C0C}" vid="{0176EEA5-D87D-4097-B356-86DC884F45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6A3D6C04DFD740953BA1B2B9E62D60" ma:contentTypeVersion="0" ma:contentTypeDescription="Create a new document." ma:contentTypeScope="" ma:versionID="26617cd14cd3af163c0e97ff614e520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97C89A-FD0C-431E-81F6-90225B937683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1A3258A-222C-4488-825E-7520D001FB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05B35A6-8B52-46A5-AE45-B98C6459DC1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AWS-Deck-Template-Dark</Template>
  <TotalTime>1272</TotalTime>
  <Words>458</Words>
  <Application>Microsoft Macintosh PowerPoint</Application>
  <PresentationFormat>On-screen Show (16:9)</PresentationFormat>
  <Paragraphs>110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Amazon Ember</vt:lpstr>
      <vt:lpstr>Amazon Ember Light</vt:lpstr>
      <vt:lpstr>Calibri</vt:lpstr>
      <vt:lpstr>Helvetica</vt:lpstr>
      <vt:lpstr>Helvetica Light</vt:lpstr>
      <vt:lpstr>Lucida Console</vt:lpstr>
      <vt:lpstr>Roboto Condensed</vt:lpstr>
      <vt:lpstr>Roboto Condensed Light</vt:lpstr>
      <vt:lpstr>Arial</vt:lpstr>
      <vt:lpstr>DeckTemplate-AWS-ReInvent-Orange</vt:lpstr>
      <vt:lpstr>PowerPoint Presentation</vt:lpstr>
      <vt:lpstr>PowerPoint Presentation</vt:lpstr>
      <vt:lpstr>PowerPoint Presentation</vt:lpstr>
      <vt:lpstr>What is Kubernetes?</vt:lpstr>
      <vt:lpstr>What is Kubernetes?</vt:lpstr>
      <vt:lpstr>Kubernetes Concepts</vt:lpstr>
      <vt:lpstr>Kubernetes Concepts - Developer</vt:lpstr>
      <vt:lpstr>Architecture</vt:lpstr>
      <vt:lpstr>Kubectl</vt:lpstr>
      <vt:lpstr>Minikube</vt:lpstr>
      <vt:lpstr>Kubernetes on AWS – Getting Started</vt:lpstr>
      <vt:lpstr>RESIZING ASSETS</vt:lpstr>
      <vt:lpstr>THREE CONTENT</vt:lpstr>
      <vt:lpstr>FOUR CONTENT - GRAPHICS</vt:lpstr>
      <vt:lpstr>SIX CONTENT - GRAPHICS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93</cp:revision>
  <dcterms:created xsi:type="dcterms:W3CDTF">2016-10-31T14:45:46Z</dcterms:created>
  <dcterms:modified xsi:type="dcterms:W3CDTF">2017-10-20T19:30:12Z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0x010100D26A3D6C04DFD740953BA1B2B9E62D60</vt:lpwstr>
  </property>
</Properties>
</file>

<file path=docProps/thumbnail.jpeg>
</file>